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sldIdLst>
    <p:sldId id="256" r:id="rId2"/>
    <p:sldId id="257" r:id="rId3"/>
    <p:sldId id="270" r:id="rId4"/>
    <p:sldId id="258" r:id="rId5"/>
    <p:sldId id="259" r:id="rId6"/>
    <p:sldId id="260" r:id="rId7"/>
    <p:sldId id="264" r:id="rId8"/>
    <p:sldId id="261" r:id="rId9"/>
    <p:sldId id="262" r:id="rId10"/>
    <p:sldId id="263" r:id="rId11"/>
    <p:sldId id="265" r:id="rId12"/>
    <p:sldId id="266" r:id="rId13"/>
    <p:sldId id="268" r:id="rId14"/>
    <p:sldId id="269"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9" d="100"/>
          <a:sy n="119" d="100"/>
        </p:scale>
        <p:origin x="-1410"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BC41667-7291-42E8-B00B-345BA58408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92582-9FC8-4B1B-8456-B27CC842DEE2}"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4356F377-030D-9948-898B-308FA9C72D7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56F377-030D-9948-898B-308FA9C72D71}"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F5F732-4FFD-E64E-AE53-118A32442106}" type="datetimeFigureOut">
              <a:rPr lang="en-US" smtClean="0"/>
              <a:pPr/>
              <a:t>6/22/2015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6F377-030D-9948-898B-308FA9C72D71}"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6F5F732-4FFD-E64E-AE53-118A32442106}" type="datetimeFigureOut">
              <a:rPr lang="en-US" smtClean="0"/>
              <a:pPr/>
              <a:t>6/22/2015</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4356F377-030D-9948-898B-308FA9C72D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 id="2147483791" r:id="rId18"/>
    <p:sldLayoutId id="2147483792" r:id="rId19"/>
    <p:sldLayoutId id="2147483793"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6484" y="453189"/>
            <a:ext cx="7940843" cy="1914144"/>
          </a:xfrm>
        </p:spPr>
        <p:txBody>
          <a:bodyPr/>
          <a:lstStyle/>
          <a:p>
            <a:r>
              <a:rPr lang="en-US" sz="6000" dirty="0" smtClean="0">
                <a:solidFill>
                  <a:srgbClr val="0070C0"/>
                </a:solidFill>
              </a:rPr>
              <a:t>ELA</a:t>
            </a:r>
            <a:r>
              <a:rPr lang="en-US" sz="6000" dirty="0" smtClean="0"/>
              <a:t> </a:t>
            </a:r>
            <a:r>
              <a:rPr lang="en-US" sz="6000" dirty="0" smtClean="0">
                <a:solidFill>
                  <a:srgbClr val="00B050"/>
                </a:solidFill>
              </a:rPr>
              <a:t>Teaching</a:t>
            </a:r>
            <a:r>
              <a:rPr lang="en-US" sz="6000" dirty="0" smtClean="0"/>
              <a:t> </a:t>
            </a:r>
            <a:r>
              <a:rPr lang="en-US" sz="6000" dirty="0" smtClean="0">
                <a:solidFill>
                  <a:schemeClr val="accent1"/>
                </a:solidFill>
              </a:rPr>
              <a:t>is</a:t>
            </a:r>
            <a:r>
              <a:rPr lang="en-US" sz="6000" dirty="0" smtClean="0"/>
              <a:t> </a:t>
            </a:r>
            <a:r>
              <a:rPr lang="en-US" sz="6000" dirty="0" smtClean="0">
                <a:solidFill>
                  <a:srgbClr val="7030A0"/>
                </a:solidFill>
              </a:rPr>
              <a:t>the</a:t>
            </a:r>
            <a:r>
              <a:rPr lang="en-US" sz="6000" dirty="0" smtClean="0"/>
              <a:t> </a:t>
            </a:r>
            <a:r>
              <a:rPr lang="en-US" sz="6000" dirty="0" smtClean="0">
                <a:solidFill>
                  <a:schemeClr val="accent4">
                    <a:lumMod val="75000"/>
                  </a:schemeClr>
                </a:solidFill>
              </a:rPr>
              <a:t>Core</a:t>
            </a:r>
            <a:r>
              <a:rPr lang="en-US" sz="6000" dirty="0" smtClean="0"/>
              <a:t> </a:t>
            </a:r>
            <a:r>
              <a:rPr lang="en-US" dirty="0" smtClean="0"/>
              <a:t/>
            </a:r>
            <a:br>
              <a:rPr lang="en-US" dirty="0" smtClean="0"/>
            </a:br>
            <a:endParaRPr lang="en-US" dirty="0"/>
          </a:p>
        </p:txBody>
      </p:sp>
      <p:sp>
        <p:nvSpPr>
          <p:cNvPr id="4" name="Rectangle 3"/>
          <p:cNvSpPr/>
          <p:nvPr/>
        </p:nvSpPr>
        <p:spPr>
          <a:xfrm>
            <a:off x="4299284" y="2203858"/>
            <a:ext cx="4130842" cy="1092607"/>
          </a:xfrm>
          <a:prstGeom prst="rect">
            <a:avLst/>
          </a:prstGeom>
        </p:spPr>
        <p:txBody>
          <a:bodyPr wrap="square">
            <a:spAutoFit/>
          </a:bodyPr>
          <a:lstStyle/>
          <a:p>
            <a:pPr lvl="0" algn="r" defTabSz="914400">
              <a:lnSpc>
                <a:spcPts val="2600"/>
              </a:lnSpc>
              <a:buSzPct val="90000"/>
            </a:pPr>
            <a:r>
              <a:rPr lang="en-US" sz="7200" b="1" i="1" dirty="0"/>
              <a:t>Day </a:t>
            </a:r>
            <a:r>
              <a:rPr lang="en-US" sz="7200" b="1" i="1" dirty="0" smtClean="0"/>
              <a:t>2</a:t>
            </a:r>
          </a:p>
          <a:p>
            <a:pPr lvl="0" algn="r" defTabSz="914400">
              <a:lnSpc>
                <a:spcPts val="2600"/>
              </a:lnSpc>
              <a:buSzPct val="90000"/>
            </a:pPr>
            <a:endParaRPr lang="en-US" sz="4400" b="1" i="1" dirty="0" smtClean="0">
              <a:solidFill>
                <a:prstClr val="black"/>
              </a:solidFill>
            </a:endParaRPr>
          </a:p>
          <a:p>
            <a:pPr lvl="0" algn="r" defTabSz="914400">
              <a:lnSpc>
                <a:spcPts val="2600"/>
              </a:lnSpc>
              <a:buSzPct val="90000"/>
            </a:pPr>
            <a:r>
              <a:rPr lang="en-US" sz="4400" b="1" i="1" dirty="0" smtClean="0">
                <a:solidFill>
                  <a:srgbClr val="00B0F0"/>
                </a:solidFill>
              </a:rPr>
              <a:t>June </a:t>
            </a:r>
            <a:r>
              <a:rPr lang="en-US" sz="4400" b="1" i="1" dirty="0">
                <a:solidFill>
                  <a:srgbClr val="00B0F0"/>
                </a:solidFill>
              </a:rPr>
              <a:t>25, 2015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4270"/>
            <a:ext cx="7313613" cy="868362"/>
          </a:xfrm>
        </p:spPr>
        <p:txBody>
          <a:bodyPr/>
          <a:lstStyle/>
          <a:p>
            <a:r>
              <a:rPr lang="en-US" dirty="0" smtClean="0">
                <a:solidFill>
                  <a:srgbClr val="7030A0"/>
                </a:solidFill>
              </a:rPr>
              <a:t>Our Take Aways…</a:t>
            </a:r>
            <a:endParaRPr lang="en-US" dirty="0">
              <a:solidFill>
                <a:srgbClr val="7030A0"/>
              </a:solidFill>
            </a:endParaRPr>
          </a:p>
        </p:txBody>
      </p:sp>
      <p:sp>
        <p:nvSpPr>
          <p:cNvPr id="3" name="Content Placeholder 2"/>
          <p:cNvSpPr>
            <a:spLocks noGrp="1"/>
          </p:cNvSpPr>
          <p:nvPr>
            <p:ph idx="1"/>
          </p:nvPr>
        </p:nvSpPr>
        <p:spPr>
          <a:xfrm>
            <a:off x="288758" y="1735137"/>
            <a:ext cx="8526379" cy="4745873"/>
          </a:xfrm>
        </p:spPr>
        <p:txBody>
          <a:bodyPr>
            <a:normAutofit fontScale="85000" lnSpcReduction="20000"/>
          </a:bodyPr>
          <a:lstStyle/>
          <a:p>
            <a:r>
              <a:rPr lang="en-US" sz="3200" dirty="0" smtClean="0"/>
              <a:t>Be cognizant of the type of questions you ask</a:t>
            </a:r>
          </a:p>
          <a:p>
            <a:r>
              <a:rPr lang="en-US" sz="3200" dirty="0" smtClean="0"/>
              <a:t>Be aware of how you are wording your questions</a:t>
            </a:r>
          </a:p>
          <a:p>
            <a:r>
              <a:rPr lang="en-US" sz="3200" dirty="0" smtClean="0"/>
              <a:t>Refer to charts – this doesn’t always have to be done in Reading and Writing – verbally, exit tickets, assessments, homework, all/any time!</a:t>
            </a:r>
          </a:p>
          <a:p>
            <a:r>
              <a:rPr lang="en-US" sz="3200" dirty="0" smtClean="0"/>
              <a:t>Think about how often you are asking questions aligned to certain standards</a:t>
            </a:r>
          </a:p>
          <a:p>
            <a:r>
              <a:rPr lang="en-US" sz="3200" dirty="0" smtClean="0"/>
              <a:t>Allow students to struggle with the questions, don’t immediately rephrase them to make them easier to understand</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Share Standard Tally Chart…</a:t>
            </a:r>
            <a:endParaRPr lang="en-US"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r>
              <a:rPr lang="en-US" sz="4000" dirty="0" smtClean="0"/>
              <a:t>Your grade level and you as a teacher might want to keep a tally “track” of the standards you are covering, when and where throughout the year</a:t>
            </a:r>
          </a:p>
          <a:p>
            <a:endParaRPr lang="en-US" sz="4000" dirty="0"/>
          </a:p>
          <a:p>
            <a:pPr marL="0" indent="0">
              <a:buNone/>
            </a:pPr>
            <a:endParaRPr lang="en-US" sz="4000" dirty="0"/>
          </a:p>
        </p:txBody>
      </p:sp>
    </p:spTree>
    <p:extLst>
      <p:ext uri="{BB962C8B-B14F-4D97-AF65-F5344CB8AC3E}">
        <p14:creationId xmlns:p14="http://schemas.microsoft.com/office/powerpoint/2010/main" val="3732070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11" y="503238"/>
            <a:ext cx="8478251" cy="868362"/>
          </a:xfrm>
        </p:spPr>
        <p:txBody>
          <a:bodyPr/>
          <a:lstStyle/>
          <a:p>
            <a:r>
              <a:rPr lang="en-US" dirty="0" smtClean="0">
                <a:solidFill>
                  <a:srgbClr val="0070C0"/>
                </a:solidFill>
              </a:rPr>
              <a:t>Review of Procedures &amp; Goals…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By Sept. 1 your grade will know what assessments that come with the ELA modules you are keeping as is, eliminating, or altering</a:t>
            </a:r>
          </a:p>
          <a:p>
            <a:r>
              <a:rPr lang="en-US" dirty="0" smtClean="0"/>
              <a:t>Those that are being altered will be altered</a:t>
            </a:r>
          </a:p>
          <a:p>
            <a:r>
              <a:rPr lang="en-US" dirty="0" smtClean="0"/>
              <a:t>Your final chart and altered assessments will be e-mailed to Kristy or Chris F and will be posted on the Curriculum Web-Page</a:t>
            </a:r>
          </a:p>
          <a:p>
            <a:r>
              <a:rPr lang="en-US" dirty="0" smtClean="0"/>
              <a:t>THERE IS CONSISTENCY ACROSS THE GRADE!</a:t>
            </a:r>
            <a:endParaRPr lang="en-US" dirty="0"/>
          </a:p>
        </p:txBody>
      </p:sp>
    </p:spTree>
    <p:extLst>
      <p:ext uri="{BB962C8B-B14F-4D97-AF65-F5344CB8AC3E}">
        <p14:creationId xmlns:p14="http://schemas.microsoft.com/office/powerpoint/2010/main" val="2238051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lumOff val="25000"/>
                  </a:schemeClr>
                </a:solidFill>
              </a:rPr>
              <a:t>The Rubric</a:t>
            </a:r>
            <a:endParaRPr lang="en-US" dirty="0">
              <a:solidFill>
                <a:schemeClr val="accent2">
                  <a:lumMod val="75000"/>
                  <a:lumOff val="25000"/>
                </a:schemeClr>
              </a:solidFill>
            </a:endParaRPr>
          </a:p>
        </p:txBody>
      </p:sp>
      <p:sp>
        <p:nvSpPr>
          <p:cNvPr id="3" name="Content Placeholder 2"/>
          <p:cNvSpPr>
            <a:spLocks noGrp="1"/>
          </p:cNvSpPr>
          <p:nvPr>
            <p:ph idx="1"/>
          </p:nvPr>
        </p:nvSpPr>
        <p:spPr>
          <a:xfrm>
            <a:off x="914400" y="1371601"/>
            <a:ext cx="7313613" cy="4906724"/>
          </a:xfrm>
        </p:spPr>
        <p:txBody>
          <a:bodyPr>
            <a:normAutofit fontScale="92500" lnSpcReduction="10000"/>
          </a:bodyPr>
          <a:lstStyle/>
          <a:p>
            <a:r>
              <a:rPr lang="en-US" sz="3200" dirty="0" smtClean="0">
                <a:solidFill>
                  <a:srgbClr val="00B050"/>
                </a:solidFill>
              </a:rPr>
              <a:t>Alignment/Validity</a:t>
            </a:r>
            <a:r>
              <a:rPr lang="en-US" dirty="0" smtClean="0"/>
              <a:t> (today’s work addresses this)</a:t>
            </a:r>
          </a:p>
          <a:p>
            <a:pPr lvl="1"/>
            <a:r>
              <a:rPr lang="en-US" dirty="0" smtClean="0"/>
              <a:t>How well aligned to the standards are our assessments?</a:t>
            </a:r>
          </a:p>
          <a:p>
            <a:pPr lvl="1"/>
            <a:r>
              <a:rPr lang="en-US" dirty="0" smtClean="0"/>
              <a:t>Do our assessments have test maps identifying what standards are addressed?</a:t>
            </a:r>
          </a:p>
          <a:p>
            <a:pPr lvl="1"/>
            <a:r>
              <a:rPr lang="en-US" dirty="0" smtClean="0"/>
              <a:t>What standards and outcomes does our assessments repertoire measure?</a:t>
            </a:r>
          </a:p>
          <a:p>
            <a:r>
              <a:rPr lang="en-US" sz="3200" dirty="0" smtClean="0">
                <a:solidFill>
                  <a:srgbClr val="7030A0"/>
                </a:solidFill>
              </a:rPr>
              <a:t>Impact on Instruction </a:t>
            </a:r>
            <a:r>
              <a:rPr lang="en-US" dirty="0" smtClean="0"/>
              <a:t>(this is our highest priority)</a:t>
            </a:r>
          </a:p>
          <a:p>
            <a:pPr lvl="1"/>
            <a:r>
              <a:rPr lang="en-US" dirty="0" smtClean="0"/>
              <a:t>How is feedback provided to students?</a:t>
            </a:r>
          </a:p>
          <a:p>
            <a:pPr lvl="1"/>
            <a:r>
              <a:rPr lang="en-US" dirty="0" smtClean="0"/>
              <a:t>How are assessments used to drive instruction?</a:t>
            </a:r>
          </a:p>
          <a:p>
            <a:pPr lvl="1"/>
            <a:r>
              <a:rPr lang="en-US" dirty="0" smtClean="0"/>
              <a:t>How do assessment results address the needs of our diverse learners?</a:t>
            </a:r>
          </a:p>
          <a:p>
            <a:pPr lvl="1"/>
            <a:r>
              <a:rPr lang="en-US" dirty="0" smtClean="0"/>
              <a:t>To what extent are our assessment results shared and used by all stakeholders?</a:t>
            </a:r>
            <a:endParaRPr lang="en-US" dirty="0"/>
          </a:p>
        </p:txBody>
      </p:sp>
    </p:spTree>
    <p:extLst>
      <p:ext uri="{BB962C8B-B14F-4D97-AF65-F5344CB8AC3E}">
        <p14:creationId xmlns:p14="http://schemas.microsoft.com/office/powerpoint/2010/main" val="162345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The Rubric</a:t>
            </a:r>
            <a:endParaRPr lang="en-US" dirty="0">
              <a:solidFill>
                <a:schemeClr val="accent4">
                  <a:lumMod val="75000"/>
                </a:schemeClr>
              </a:solidFill>
            </a:endParaRPr>
          </a:p>
        </p:txBody>
      </p:sp>
      <p:sp>
        <p:nvSpPr>
          <p:cNvPr id="3" name="Content Placeholder 2"/>
          <p:cNvSpPr>
            <a:spLocks noGrp="1"/>
          </p:cNvSpPr>
          <p:nvPr>
            <p:ph idx="1"/>
          </p:nvPr>
        </p:nvSpPr>
        <p:spPr>
          <a:xfrm>
            <a:off x="914400" y="1371600"/>
            <a:ext cx="7313613" cy="5106490"/>
          </a:xfrm>
        </p:spPr>
        <p:txBody>
          <a:bodyPr>
            <a:normAutofit lnSpcReduction="10000"/>
          </a:bodyPr>
          <a:lstStyle/>
          <a:p>
            <a:r>
              <a:rPr lang="en-US" sz="3200" dirty="0" smtClean="0">
                <a:solidFill>
                  <a:srgbClr val="002060"/>
                </a:solidFill>
              </a:rPr>
              <a:t>Diversified and Balanced </a:t>
            </a:r>
            <a:r>
              <a:rPr lang="en-US" dirty="0" smtClean="0"/>
              <a:t>(our second priority)</a:t>
            </a:r>
          </a:p>
          <a:p>
            <a:pPr lvl="1"/>
            <a:r>
              <a:rPr lang="en-US" dirty="0" smtClean="0"/>
              <a:t>Purpose – How balanced is our assessment calendar?  Why are we using each assessment?</a:t>
            </a:r>
          </a:p>
          <a:p>
            <a:pPr lvl="1"/>
            <a:r>
              <a:rPr lang="en-US" dirty="0" smtClean="0"/>
              <a:t>Type – Do we have a balance of assessments that require students to </a:t>
            </a:r>
            <a:r>
              <a:rPr lang="en-US" i="1" dirty="0" smtClean="0"/>
              <a:t>recall information, create a product, demonstrate through performance, and reveal their process?</a:t>
            </a:r>
          </a:p>
          <a:p>
            <a:pPr lvl="1"/>
            <a:r>
              <a:rPr lang="en-US" dirty="0" smtClean="0"/>
              <a:t>Differentiated – To what extent are instructional practices differentiated based on assessment results?</a:t>
            </a:r>
          </a:p>
          <a:p>
            <a:r>
              <a:rPr lang="en-US" sz="3200" dirty="0" smtClean="0">
                <a:solidFill>
                  <a:srgbClr val="00B050"/>
                </a:solidFill>
              </a:rPr>
              <a:t>Reliability</a:t>
            </a:r>
          </a:p>
          <a:p>
            <a:pPr lvl="1"/>
            <a:r>
              <a:rPr lang="en-US" dirty="0" smtClean="0"/>
              <a:t>To what extent are teachers using common assessments and scoring them in the same way?</a:t>
            </a:r>
          </a:p>
          <a:p>
            <a:pPr lvl="1"/>
            <a:r>
              <a:rPr lang="en-US" dirty="0" smtClean="0"/>
              <a:t>How well are our assessments anchored with rubrics and examples? </a:t>
            </a:r>
            <a:endParaRPr lang="en-US" dirty="0"/>
          </a:p>
        </p:txBody>
      </p:sp>
    </p:spTree>
    <p:extLst>
      <p:ext uri="{BB962C8B-B14F-4D97-AF65-F5344CB8AC3E}">
        <p14:creationId xmlns:p14="http://schemas.microsoft.com/office/powerpoint/2010/main" val="3105101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Summer Work Proposal…</a:t>
            </a:r>
            <a:endParaRPr lang="en-US" dirty="0">
              <a:solidFill>
                <a:srgbClr val="7030A0"/>
              </a:solidFill>
            </a:endParaRPr>
          </a:p>
        </p:txBody>
      </p:sp>
      <p:sp>
        <p:nvSpPr>
          <p:cNvPr id="3" name="Content Placeholder 2"/>
          <p:cNvSpPr>
            <a:spLocks noGrp="1"/>
          </p:cNvSpPr>
          <p:nvPr>
            <p:ph idx="1"/>
          </p:nvPr>
        </p:nvSpPr>
        <p:spPr>
          <a:xfrm>
            <a:off x="914400" y="1443789"/>
            <a:ext cx="7313613" cy="4347411"/>
          </a:xfrm>
        </p:spPr>
        <p:txBody>
          <a:bodyPr>
            <a:noAutofit/>
          </a:bodyPr>
          <a:lstStyle/>
          <a:p>
            <a:r>
              <a:rPr lang="en-US" sz="2800" dirty="0" smtClean="0"/>
              <a:t>Fill this out so we know when your grade is working this summer</a:t>
            </a:r>
          </a:p>
          <a:p>
            <a:endParaRPr lang="en-US" sz="2800" dirty="0"/>
          </a:p>
          <a:p>
            <a:r>
              <a:rPr lang="en-US" sz="2800" dirty="0" smtClean="0"/>
              <a:t>Begin some work now</a:t>
            </a:r>
          </a:p>
          <a:p>
            <a:endParaRPr lang="en-US" sz="2800" dirty="0"/>
          </a:p>
          <a:p>
            <a:r>
              <a:rPr lang="en-US" sz="2800" dirty="0" smtClean="0"/>
              <a:t>Picnic begins at 12:15</a:t>
            </a:r>
          </a:p>
          <a:p>
            <a:endParaRPr lang="en-US" sz="2800" dirty="0"/>
          </a:p>
          <a:p>
            <a:r>
              <a:rPr lang="en-US" sz="2800" dirty="0" smtClean="0"/>
              <a:t>Enjoy your summer!</a:t>
            </a:r>
            <a:endParaRPr lang="en-US" sz="2800" dirty="0"/>
          </a:p>
        </p:txBody>
      </p:sp>
      <p:pic>
        <p:nvPicPr>
          <p:cNvPr id="3074" name="Picture 2" descr="C:\Documents and Settings\Press Enter\Local Settings\Temporary Internet Files\Content.IE5\0KYHK9MC\sun_symbol_by_agnara-d4wqls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0886" y="2939717"/>
            <a:ext cx="2361660" cy="2361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880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Think Back…</a:t>
            </a:r>
            <a:endParaRPr lang="en-US" dirty="0">
              <a:solidFill>
                <a:srgbClr val="00B050"/>
              </a:solidFill>
            </a:endParaRPr>
          </a:p>
        </p:txBody>
      </p:sp>
      <p:sp>
        <p:nvSpPr>
          <p:cNvPr id="3" name="Content Placeholder 2"/>
          <p:cNvSpPr>
            <a:spLocks noGrp="1"/>
          </p:cNvSpPr>
          <p:nvPr>
            <p:ph idx="1"/>
          </p:nvPr>
        </p:nvSpPr>
        <p:spPr>
          <a:xfrm>
            <a:off x="248653" y="1371600"/>
            <a:ext cx="8502315" cy="4997116"/>
          </a:xfrm>
        </p:spPr>
        <p:txBody>
          <a:bodyPr>
            <a:noAutofit/>
          </a:bodyPr>
          <a:lstStyle/>
          <a:p>
            <a:r>
              <a:rPr lang="en-US" sz="3600" dirty="0" smtClean="0"/>
              <a:t>Think back to our first meeting on May 4</a:t>
            </a:r>
            <a:r>
              <a:rPr lang="en-US" sz="3600" baseline="30000" dirty="0" smtClean="0"/>
              <a:t>th</a:t>
            </a:r>
          </a:p>
          <a:p>
            <a:pPr marL="0" indent="0">
              <a:buNone/>
            </a:pPr>
            <a:endParaRPr lang="en-US" sz="3600" dirty="0" smtClean="0"/>
          </a:p>
          <a:p>
            <a:r>
              <a:rPr lang="en-US" sz="3600" dirty="0" smtClean="0"/>
              <a:t>Turn and talk to a neighbor about what you remember from that session</a:t>
            </a:r>
          </a:p>
          <a:p>
            <a:pPr marL="0" indent="0">
              <a:buNone/>
            </a:pPr>
            <a:endParaRPr lang="en-US" sz="3600" dirty="0" smtClean="0"/>
          </a:p>
          <a:p>
            <a:r>
              <a:rPr lang="en-US" sz="3600" dirty="0" smtClean="0"/>
              <a:t>Turn and talk to another neighbor about your biggest concern from that session</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Importance of Feedback…</a:t>
            </a:r>
            <a:endParaRPr lang="en-US" dirty="0">
              <a:solidFill>
                <a:srgbClr val="7030A0"/>
              </a:solidFill>
            </a:endParaRPr>
          </a:p>
        </p:txBody>
      </p:sp>
      <p:sp>
        <p:nvSpPr>
          <p:cNvPr id="3" name="Content Placeholder 2"/>
          <p:cNvSpPr>
            <a:spLocks noGrp="1"/>
          </p:cNvSpPr>
          <p:nvPr>
            <p:ph idx="1"/>
          </p:nvPr>
        </p:nvSpPr>
        <p:spPr>
          <a:xfrm>
            <a:off x="192506" y="1735138"/>
            <a:ext cx="8542420" cy="4056062"/>
          </a:xfrm>
        </p:spPr>
        <p:txBody>
          <a:bodyPr>
            <a:noAutofit/>
          </a:bodyPr>
          <a:lstStyle/>
          <a:p>
            <a:r>
              <a:rPr lang="en-US" sz="3200" dirty="0" smtClean="0"/>
              <a:t>Spend 5 minutes skimming through the hand-out on feedback.</a:t>
            </a:r>
            <a:endParaRPr lang="en-US" sz="3200" dirty="0"/>
          </a:p>
          <a:p>
            <a:r>
              <a:rPr lang="en-US" sz="3200" dirty="0" smtClean="0"/>
              <a:t>High-light and annotate the items that stand out to you.</a:t>
            </a:r>
            <a:endParaRPr lang="en-US" sz="3200" dirty="0"/>
          </a:p>
          <a:p>
            <a:r>
              <a:rPr lang="en-US" sz="3200" dirty="0" smtClean="0"/>
              <a:t>Share with a partner.</a:t>
            </a:r>
            <a:endParaRPr lang="en-US" sz="3200" dirty="0"/>
          </a:p>
          <a:p>
            <a:r>
              <a:rPr lang="en-US" sz="3200" dirty="0" smtClean="0"/>
              <a:t>Card shuffle to select people to share out.</a:t>
            </a:r>
          </a:p>
          <a:p>
            <a:pPr marL="0" indent="0" algn="ctr">
              <a:buNone/>
            </a:pPr>
            <a:r>
              <a:rPr lang="en-US" sz="2000" b="1" dirty="0" smtClean="0">
                <a:solidFill>
                  <a:schemeClr val="accent2">
                    <a:lumMod val="75000"/>
                    <a:lumOff val="25000"/>
                  </a:schemeClr>
                </a:solidFill>
              </a:rPr>
              <a:t>REMEMBER FEEDBACK DOESN’T JUST PERTAIN TO ASSESSMENTS – </a:t>
            </a:r>
          </a:p>
          <a:p>
            <a:pPr marL="0" indent="0" algn="ctr">
              <a:buNone/>
            </a:pPr>
            <a:r>
              <a:rPr lang="en-US" sz="2000" b="1" dirty="0" smtClean="0">
                <a:solidFill>
                  <a:schemeClr val="accent2">
                    <a:lumMod val="75000"/>
                    <a:lumOff val="25000"/>
                  </a:schemeClr>
                </a:solidFill>
              </a:rPr>
              <a:t>BE COGNIZANT OF THIS ALL THE TIME!</a:t>
            </a:r>
            <a:endParaRPr lang="en-US" sz="2000" b="1" dirty="0">
              <a:solidFill>
                <a:schemeClr val="accent2">
                  <a:lumMod val="75000"/>
                  <a:lumOff val="25000"/>
                </a:schemeClr>
              </a:solidFill>
            </a:endParaRPr>
          </a:p>
        </p:txBody>
      </p:sp>
    </p:spTree>
    <p:extLst>
      <p:ext uri="{BB962C8B-B14F-4D97-AF65-F5344CB8AC3E}">
        <p14:creationId xmlns:p14="http://schemas.microsoft.com/office/powerpoint/2010/main" val="158136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lumOff val="25000"/>
                  </a:schemeClr>
                </a:solidFill>
              </a:rPr>
              <a:t>The Rubric</a:t>
            </a:r>
            <a:endParaRPr lang="en-US" dirty="0">
              <a:solidFill>
                <a:schemeClr val="accent2">
                  <a:lumMod val="75000"/>
                  <a:lumOff val="25000"/>
                </a:schemeClr>
              </a:solidFill>
            </a:endParaRPr>
          </a:p>
        </p:txBody>
      </p:sp>
      <p:sp>
        <p:nvSpPr>
          <p:cNvPr id="3" name="Content Placeholder 2"/>
          <p:cNvSpPr>
            <a:spLocks noGrp="1"/>
          </p:cNvSpPr>
          <p:nvPr>
            <p:ph idx="1"/>
          </p:nvPr>
        </p:nvSpPr>
        <p:spPr>
          <a:xfrm>
            <a:off x="914400" y="1371601"/>
            <a:ext cx="7313613" cy="4906724"/>
          </a:xfrm>
        </p:spPr>
        <p:txBody>
          <a:bodyPr>
            <a:normAutofit fontScale="92500" lnSpcReduction="10000"/>
          </a:bodyPr>
          <a:lstStyle/>
          <a:p>
            <a:r>
              <a:rPr lang="en-US" sz="3200" dirty="0" smtClean="0">
                <a:solidFill>
                  <a:srgbClr val="00B050"/>
                </a:solidFill>
              </a:rPr>
              <a:t>Alignment/Validity</a:t>
            </a:r>
            <a:r>
              <a:rPr lang="en-US" dirty="0" smtClean="0"/>
              <a:t> (today’s work addresses this)</a:t>
            </a:r>
          </a:p>
          <a:p>
            <a:pPr lvl="1"/>
            <a:r>
              <a:rPr lang="en-US" dirty="0" smtClean="0"/>
              <a:t>How well aligned to the standards are our assessments?</a:t>
            </a:r>
          </a:p>
          <a:p>
            <a:pPr lvl="1"/>
            <a:r>
              <a:rPr lang="en-US" dirty="0" smtClean="0"/>
              <a:t>Do our assessments have test maps identifying what standards are addressed?</a:t>
            </a:r>
          </a:p>
          <a:p>
            <a:pPr lvl="1"/>
            <a:r>
              <a:rPr lang="en-US" dirty="0" smtClean="0"/>
              <a:t>What standards and outcomes does our assessments repertoire measure?</a:t>
            </a:r>
          </a:p>
          <a:p>
            <a:r>
              <a:rPr lang="en-US" sz="3500" dirty="0" smtClean="0">
                <a:solidFill>
                  <a:srgbClr val="7030A0"/>
                </a:solidFill>
              </a:rPr>
              <a:t>Impact on Instruction </a:t>
            </a:r>
            <a:r>
              <a:rPr lang="en-US" dirty="0" smtClean="0"/>
              <a:t>(this is our highest priority)</a:t>
            </a:r>
          </a:p>
          <a:p>
            <a:pPr lvl="1"/>
            <a:r>
              <a:rPr lang="en-US" dirty="0" smtClean="0"/>
              <a:t>How is feedback provided to students?</a:t>
            </a:r>
          </a:p>
          <a:p>
            <a:pPr lvl="1"/>
            <a:r>
              <a:rPr lang="en-US" dirty="0" smtClean="0"/>
              <a:t>How are assessments used to drive instruction?</a:t>
            </a:r>
          </a:p>
          <a:p>
            <a:pPr lvl="1"/>
            <a:r>
              <a:rPr lang="en-US" dirty="0" smtClean="0"/>
              <a:t>How do assessment results address the needs of our diverse learners?</a:t>
            </a:r>
          </a:p>
          <a:p>
            <a:pPr lvl="1"/>
            <a:r>
              <a:rPr lang="en-US" dirty="0" smtClean="0"/>
              <a:t>To what extent are our assessment results shared and used by all stakeholders?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The Rubric</a:t>
            </a:r>
            <a:endParaRPr lang="en-US" dirty="0">
              <a:solidFill>
                <a:schemeClr val="accent4">
                  <a:lumMod val="75000"/>
                </a:schemeClr>
              </a:solidFill>
            </a:endParaRPr>
          </a:p>
        </p:txBody>
      </p:sp>
      <p:sp>
        <p:nvSpPr>
          <p:cNvPr id="3" name="Content Placeholder 2"/>
          <p:cNvSpPr>
            <a:spLocks noGrp="1"/>
          </p:cNvSpPr>
          <p:nvPr>
            <p:ph idx="1"/>
          </p:nvPr>
        </p:nvSpPr>
        <p:spPr>
          <a:xfrm>
            <a:off x="914400" y="1371600"/>
            <a:ext cx="7313613" cy="5106490"/>
          </a:xfrm>
        </p:spPr>
        <p:txBody>
          <a:bodyPr>
            <a:normAutofit lnSpcReduction="10000"/>
          </a:bodyPr>
          <a:lstStyle/>
          <a:p>
            <a:r>
              <a:rPr lang="en-US" sz="3200" dirty="0" smtClean="0">
                <a:solidFill>
                  <a:srgbClr val="002060"/>
                </a:solidFill>
              </a:rPr>
              <a:t>Diversified and Balanced </a:t>
            </a:r>
            <a:r>
              <a:rPr lang="en-US" dirty="0" smtClean="0"/>
              <a:t>(our second priority)</a:t>
            </a:r>
          </a:p>
          <a:p>
            <a:pPr lvl="1"/>
            <a:r>
              <a:rPr lang="en-US" dirty="0" smtClean="0"/>
              <a:t>Purpose – How balanced is our assessment calendar?  Why are we using each assessment?</a:t>
            </a:r>
          </a:p>
          <a:p>
            <a:pPr lvl="1"/>
            <a:r>
              <a:rPr lang="en-US" dirty="0" smtClean="0"/>
              <a:t>Type – Do we have a balance of assessments that require students to </a:t>
            </a:r>
            <a:r>
              <a:rPr lang="en-US" i="1" dirty="0" smtClean="0"/>
              <a:t>recall information, create a product, demonstrate through performance, and reveal their process?</a:t>
            </a:r>
          </a:p>
          <a:p>
            <a:pPr lvl="1"/>
            <a:r>
              <a:rPr lang="en-US" dirty="0" smtClean="0"/>
              <a:t>Differentiated – To what extent are instructional practices differentiated based on assessment results?</a:t>
            </a:r>
          </a:p>
          <a:p>
            <a:r>
              <a:rPr lang="en-US" sz="3200" dirty="0" smtClean="0">
                <a:solidFill>
                  <a:srgbClr val="00B050"/>
                </a:solidFill>
              </a:rPr>
              <a:t>Reliability</a:t>
            </a:r>
          </a:p>
          <a:p>
            <a:pPr lvl="1"/>
            <a:r>
              <a:rPr lang="en-US" dirty="0" smtClean="0"/>
              <a:t>To what extent are teachers using common assessments and scoring them in the same way?</a:t>
            </a:r>
          </a:p>
          <a:p>
            <a:pPr lvl="1"/>
            <a:r>
              <a:rPr lang="en-US" dirty="0" smtClean="0"/>
              <a:t>How well are our assessments anchored with rubrics and examples?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8438"/>
            <a:ext cx="7313613" cy="868362"/>
          </a:xfrm>
        </p:spPr>
        <p:txBody>
          <a:bodyPr/>
          <a:lstStyle/>
          <a:p>
            <a:r>
              <a:rPr lang="en-US" dirty="0" smtClean="0">
                <a:solidFill>
                  <a:schemeClr val="accent2">
                    <a:lumMod val="50000"/>
                    <a:lumOff val="50000"/>
                  </a:schemeClr>
                </a:solidFill>
              </a:rPr>
              <a:t>Think About It…</a:t>
            </a:r>
            <a:endParaRPr lang="en-US" dirty="0">
              <a:solidFill>
                <a:schemeClr val="accent2">
                  <a:lumMod val="50000"/>
                  <a:lumOff val="50000"/>
                </a:schemeClr>
              </a:solidFill>
            </a:endParaRPr>
          </a:p>
        </p:txBody>
      </p:sp>
      <p:sp>
        <p:nvSpPr>
          <p:cNvPr id="3" name="Content Placeholder 2"/>
          <p:cNvSpPr>
            <a:spLocks noGrp="1"/>
          </p:cNvSpPr>
          <p:nvPr>
            <p:ph idx="1"/>
          </p:nvPr>
        </p:nvSpPr>
        <p:spPr>
          <a:xfrm>
            <a:off x="529389" y="1002632"/>
            <a:ext cx="8237621" cy="5518583"/>
          </a:xfrm>
        </p:spPr>
        <p:txBody>
          <a:bodyPr>
            <a:noAutofit/>
          </a:bodyPr>
          <a:lstStyle/>
          <a:p>
            <a:r>
              <a:rPr lang="en-US" sz="2800" dirty="0" smtClean="0"/>
              <a:t>Think to yourself – </a:t>
            </a:r>
          </a:p>
          <a:p>
            <a:pPr lvl="1"/>
            <a:r>
              <a:rPr lang="en-US" sz="2800" dirty="0" smtClean="0"/>
              <a:t>When do I ask questions of my students?</a:t>
            </a:r>
          </a:p>
          <a:p>
            <a:pPr lvl="1"/>
            <a:r>
              <a:rPr lang="en-US" sz="2800" dirty="0" smtClean="0"/>
              <a:t>How do I ask questions?</a:t>
            </a:r>
          </a:p>
          <a:p>
            <a:pPr lvl="2"/>
            <a:r>
              <a:rPr lang="en-US" sz="2800" dirty="0" smtClean="0"/>
              <a:t>Verbally?  In writing?</a:t>
            </a:r>
          </a:p>
          <a:p>
            <a:pPr lvl="1"/>
            <a:r>
              <a:rPr lang="en-US" sz="2800" dirty="0" smtClean="0"/>
              <a:t>What type of thinking do my questions require?</a:t>
            </a:r>
          </a:p>
          <a:p>
            <a:r>
              <a:rPr lang="en-US" sz="2800" dirty="0" smtClean="0"/>
              <a:t>Talk with a partner – </a:t>
            </a:r>
          </a:p>
          <a:p>
            <a:pPr lvl="1"/>
            <a:r>
              <a:rPr lang="en-US" sz="2800" dirty="0" smtClean="0"/>
              <a:t>When do we pose questions?</a:t>
            </a:r>
          </a:p>
          <a:p>
            <a:pPr lvl="1"/>
            <a:r>
              <a:rPr lang="en-US" sz="2800" dirty="0" smtClean="0"/>
              <a:t>Are they similar to those types of questions that students see on state assessments?</a:t>
            </a:r>
          </a:p>
          <a:p>
            <a:r>
              <a:rPr lang="en-US" sz="2800" dirty="0" smtClean="0"/>
              <a:t>Group Share – Post Ideas on Chart Paper</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Partner Dissection of Questions…</a:t>
            </a:r>
            <a:endParaRPr lang="en-US" dirty="0">
              <a:solidFill>
                <a:schemeClr val="accent4">
                  <a:lumMod val="75000"/>
                </a:schemeClr>
              </a:solidFill>
            </a:endParaRPr>
          </a:p>
        </p:txBody>
      </p:sp>
      <p:sp>
        <p:nvSpPr>
          <p:cNvPr id="3" name="Content Placeholder 2"/>
          <p:cNvSpPr>
            <a:spLocks noGrp="1"/>
          </p:cNvSpPr>
          <p:nvPr>
            <p:ph idx="1"/>
          </p:nvPr>
        </p:nvSpPr>
        <p:spPr>
          <a:xfrm>
            <a:off x="336884" y="2181726"/>
            <a:ext cx="8494295" cy="4323348"/>
          </a:xfrm>
        </p:spPr>
        <p:txBody>
          <a:bodyPr>
            <a:normAutofit/>
          </a:bodyPr>
          <a:lstStyle/>
          <a:p>
            <a:r>
              <a:rPr lang="en-US" sz="3200" dirty="0" smtClean="0"/>
              <a:t>Getting more familiar with state exam questions:</a:t>
            </a:r>
          </a:p>
          <a:p>
            <a:pPr lvl="1"/>
            <a:r>
              <a:rPr lang="en-US" sz="3000" dirty="0" smtClean="0"/>
              <a:t>Standard?</a:t>
            </a:r>
          </a:p>
          <a:p>
            <a:pPr lvl="1"/>
            <a:r>
              <a:rPr lang="en-US" sz="3000" dirty="0" smtClean="0"/>
              <a:t>Grade?</a:t>
            </a:r>
          </a:p>
          <a:p>
            <a:pPr lvl="1"/>
            <a:r>
              <a:rPr lang="en-US" sz="3000" dirty="0" smtClean="0"/>
              <a:t>Skills needed to successfully answer this question?</a:t>
            </a:r>
            <a:endParaRPr lang="en-US" sz="3000" dirty="0"/>
          </a:p>
        </p:txBody>
      </p:sp>
    </p:spTree>
    <p:extLst>
      <p:ext uri="{BB962C8B-B14F-4D97-AF65-F5344CB8AC3E}">
        <p14:creationId xmlns:p14="http://schemas.microsoft.com/office/powerpoint/2010/main" val="833837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396"/>
            <a:ext cx="7313613" cy="868362"/>
          </a:xfrm>
        </p:spPr>
        <p:txBody>
          <a:bodyPr/>
          <a:lstStyle/>
          <a:p>
            <a:r>
              <a:rPr lang="en-US" dirty="0" smtClean="0">
                <a:solidFill>
                  <a:srgbClr val="7030A0"/>
                </a:solidFill>
              </a:rPr>
              <a:t>Let’s Look at Some Data…</a:t>
            </a:r>
            <a:endParaRPr lang="en-US" dirty="0">
              <a:solidFill>
                <a:srgbClr val="7030A0"/>
              </a:solidFill>
            </a:endParaRPr>
          </a:p>
        </p:txBody>
      </p:sp>
      <p:sp>
        <p:nvSpPr>
          <p:cNvPr id="3" name="Content Placeholder 2"/>
          <p:cNvSpPr>
            <a:spLocks noGrp="1"/>
          </p:cNvSpPr>
          <p:nvPr>
            <p:ph idx="1"/>
          </p:nvPr>
        </p:nvSpPr>
        <p:spPr>
          <a:xfrm>
            <a:off x="344906" y="938463"/>
            <a:ext cx="8462210" cy="5582751"/>
          </a:xfrm>
        </p:spPr>
        <p:txBody>
          <a:bodyPr>
            <a:noAutofit/>
          </a:bodyPr>
          <a:lstStyle/>
          <a:p>
            <a:r>
              <a:rPr lang="en-US" sz="2800" dirty="0" smtClean="0"/>
              <a:t>Looking at released questions and possible answers can provide us with some valuable information.</a:t>
            </a:r>
          </a:p>
          <a:p>
            <a:r>
              <a:rPr lang="en-US" sz="2800" dirty="0" smtClean="0"/>
              <a:t>Compiling these questions over a period of time allows us to see trends in frequency, wording, and difficulty of task.</a:t>
            </a:r>
          </a:p>
          <a:p>
            <a:r>
              <a:rPr lang="en-US" sz="2800" dirty="0" smtClean="0"/>
              <a:t>We’ve created charts (found on the Curriculum and Instruction website) that have past released questions (MC and CR) separated by grade level and standard.  Take some time to look at the one for your grade level.</a:t>
            </a:r>
          </a:p>
          <a:p>
            <a:r>
              <a:rPr lang="en-US" sz="2800" dirty="0" smtClean="0"/>
              <a:t>Make note of 4 things that you notice at your grade level.</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Grade-Level Share…</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sz="4800" dirty="0" smtClean="0"/>
              <a:t>What do you notice about your questions?</a:t>
            </a:r>
            <a:endParaRPr lang="en-US"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145</TotalTime>
  <Words>901</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ELA Teaching is the Core  </vt:lpstr>
      <vt:lpstr>Think Back…</vt:lpstr>
      <vt:lpstr>Importance of Feedback…</vt:lpstr>
      <vt:lpstr>The Rubric</vt:lpstr>
      <vt:lpstr>The Rubric</vt:lpstr>
      <vt:lpstr>Think About It…</vt:lpstr>
      <vt:lpstr>Partner Dissection of Questions…</vt:lpstr>
      <vt:lpstr>Let’s Look at Some Data…</vt:lpstr>
      <vt:lpstr>Grade-Level Share…</vt:lpstr>
      <vt:lpstr>Our Take Aways…</vt:lpstr>
      <vt:lpstr>Share Standard Tally Chart…</vt:lpstr>
      <vt:lpstr>Review of Procedures &amp; Goals…</vt:lpstr>
      <vt:lpstr>The Rubric</vt:lpstr>
      <vt:lpstr>The Rubric</vt:lpstr>
      <vt:lpstr>Summer Work Proposal…</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Teaching is the Core  Day 2</dc:title>
  <dc:creator>South Lewis</dc:creator>
  <cp:lastModifiedBy>Registered User</cp:lastModifiedBy>
  <cp:revision>33</cp:revision>
  <dcterms:created xsi:type="dcterms:W3CDTF">2015-06-12T13:45:47Z</dcterms:created>
  <dcterms:modified xsi:type="dcterms:W3CDTF">2015-06-22T18:38:45Z</dcterms:modified>
</cp:coreProperties>
</file>